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0536"/>
  <ax:ocxPr ax:name="_cy" ax:value="13758"/>
  <ax:ocxPr ax:name="FlashVars" ax:value=""/>
  <ax:ocxPr ax:name="Movie" ax:value="http://www.polleverywhere.com/multiple_choice_polls/LTEwNDg5NzY2Nzg.swf"/>
  <ax:ocxPr ax:name="Src" ax:value="http://www.polleverywhere.com/multiple_choice_polls/LTEwNDg5NzY2Nzg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9BD61-58FC-4BD8-89D1-B1C3FE5BCCFC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BF51B-125F-4FA2-B9D5-89364C32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891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ACTION" pitchFamily="2" charset="2"/>
              </a:rPr>
              <a:t>Another Look:</a:t>
            </a:r>
            <a:r>
              <a:rPr lang="en-US" sz="5400" dirty="0" smtClean="0">
                <a:latin typeface="ACTION" pitchFamily="2" charset="2"/>
              </a:rPr>
              <a:t> an addition to the combined law </a:t>
            </a:r>
            <a:endParaRPr lang="en-US" sz="5400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1026" name="mainfrm"/>
          <p:cNvSpPr>
            <a:spLocks noEditPoints="1" noChangeArrowheads="1"/>
          </p:cNvSpPr>
          <p:nvPr/>
        </p:nvSpPr>
        <p:spPr bwMode="auto">
          <a:xfrm>
            <a:off x="1066800" y="3048000"/>
            <a:ext cx="3200400" cy="31146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0511-0905-0816-5166_Exotic_Avocado_clipart_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505200"/>
            <a:ext cx="2326356" cy="21336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981200" y="1905000"/>
            <a:ext cx="5562600" cy="9144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Avocado's Law?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Draw these in your groups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23554" name="mainfrm"/>
          <p:cNvSpPr>
            <a:spLocks noEditPoints="1" noChangeArrowheads="1"/>
          </p:cNvSpPr>
          <p:nvPr/>
        </p:nvSpPr>
        <p:spPr bwMode="auto">
          <a:xfrm>
            <a:off x="6400800" y="48006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6553200" y="3048000"/>
            <a:ext cx="2286000" cy="15240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One from each of you for further analysis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371600"/>
            <a:ext cx="5410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happens to the volume of a bicycle tire or a basketball when you use an air pump to add air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happens when you blow up a balloon and release it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happens in your lungs when you breathe in air? What happens when you breathe out air?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541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No silly </a:t>
            </a:r>
            <a:r>
              <a:rPr lang="en-US" dirty="0" err="1" smtClean="0">
                <a:solidFill>
                  <a:srgbClr val="FF0000"/>
                </a:solidFill>
                <a:latin typeface="ACTION" pitchFamily="2" charset="2"/>
              </a:rPr>
              <a:t>Chem</a:t>
            </a:r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-</a:t>
            </a:r>
            <a:r>
              <a:rPr lang="en-US" dirty="0" err="1" smtClean="0">
                <a:solidFill>
                  <a:srgbClr val="FF0000"/>
                </a:solidFill>
                <a:latin typeface="ACTION" pitchFamily="2" charset="2"/>
              </a:rPr>
              <a:t>Puter</a:t>
            </a:r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!</a:t>
            </a:r>
            <a:r>
              <a:rPr lang="en-US" dirty="0">
                <a:latin typeface="ACTION" pitchFamily="2" charset="2"/>
              </a:rPr>
              <a:t> </a:t>
            </a:r>
            <a:r>
              <a:rPr lang="en-US" dirty="0" smtClean="0">
                <a:latin typeface="ACTION" pitchFamily="2" charset="2"/>
              </a:rPr>
              <a:t>Avogadro's Law!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590800"/>
            <a:ext cx="350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u="sng" dirty="0" smtClean="0"/>
              <a:t>V₁</a:t>
            </a:r>
            <a:r>
              <a:rPr lang="en-US" sz="6000" dirty="0" smtClean="0"/>
              <a:t>  </a:t>
            </a:r>
            <a:r>
              <a:rPr lang="en-US" sz="6000" b="1" dirty="0" smtClean="0"/>
              <a:t>=  </a:t>
            </a:r>
            <a:r>
              <a:rPr lang="en-US" sz="6000" b="1" u="sng" dirty="0" smtClean="0"/>
              <a:t>V₂</a:t>
            </a:r>
          </a:p>
          <a:p>
            <a:r>
              <a:rPr lang="en-US" sz="6000" b="1" dirty="0"/>
              <a:t> </a:t>
            </a:r>
            <a:r>
              <a:rPr lang="en-US" sz="6000" b="1" dirty="0" smtClean="0"/>
              <a:t>n₁       n₂</a:t>
            </a:r>
            <a:endParaRPr lang="en-US" sz="6000" b="1" dirty="0"/>
          </a:p>
        </p:txBody>
      </p:sp>
      <p:sp>
        <p:nvSpPr>
          <p:cNvPr id="2050" name="mainfrm"/>
          <p:cNvSpPr>
            <a:spLocks noEditPoints="1" noChangeArrowheads="1"/>
          </p:cNvSpPr>
          <p:nvPr/>
        </p:nvSpPr>
        <p:spPr bwMode="auto">
          <a:xfrm>
            <a:off x="4800600" y="42672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4800600" y="2514600"/>
            <a:ext cx="3505200" cy="15240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Analyzing meaning of symbols…..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CTION" pitchFamily="2" charset="2"/>
              </a:rPr>
              <a:t>So what does Avogadro's law tell us?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CTION" pitchFamily="2" charset="2"/>
            </a:endParaRPr>
          </a:p>
        </p:txBody>
      </p:sp>
      <p:pic>
        <p:nvPicPr>
          <p:cNvPr id="3074" name="Picture 2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962400"/>
            <a:ext cx="2574202" cy="26149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-In your groups interpret the relationship between volume and moles.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CTION" pitchFamily="2" charset="2"/>
              </a:rPr>
              <a:t>So what does Avogadro's law tell us?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CTION" pitchFamily="2" charset="2"/>
            </a:endParaRPr>
          </a:p>
        </p:txBody>
      </p:sp>
      <p:pic>
        <p:nvPicPr>
          <p:cNvPr id="3074" name="Picture 2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962400"/>
            <a:ext cx="2574202" cy="26149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-In your groups interpret the relationship between volume and moles.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2362200"/>
            <a:ext cx="8991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- Now, figure out a way to put this into the combined gas law</a:t>
            </a:r>
          </a:p>
          <a:p>
            <a:r>
              <a:rPr lang="en-US" sz="2800" dirty="0" smtClean="0"/>
              <a:t>- Each group member will need to write down their conclusions to turn in.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Is this what you got?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971800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u="sng" dirty="0" smtClean="0"/>
              <a:t>P₁V₁</a:t>
            </a:r>
            <a:r>
              <a:rPr lang="en-US" sz="6000" b="1" dirty="0" smtClean="0"/>
              <a:t>  =  </a:t>
            </a:r>
            <a:r>
              <a:rPr lang="en-US" sz="6000" b="1" u="sng" dirty="0" smtClean="0"/>
              <a:t>P₂V₂</a:t>
            </a:r>
          </a:p>
          <a:p>
            <a:pPr algn="ctr"/>
            <a:r>
              <a:rPr lang="en-US" sz="6000" b="1" dirty="0" smtClean="0"/>
              <a:t>  T₁ n₁      T₂ n₂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ACTION" pitchFamily="2" charset="2"/>
              </a:rPr>
              <a:t>Lets try this out</a:t>
            </a:r>
            <a:endParaRPr lang="en-US" sz="6000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/>
          <a:lstStyle/>
          <a:p>
            <a:r>
              <a:rPr lang="en-US" dirty="0" smtClean="0"/>
              <a:t>A balloon with a volume of 220mL is filled with 2.0 moles helium. To what volume will the balloon expand if 3.0 moles helium are added, to give a total of 5.0 moles Helium (the pressure and temperature do not change)?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44958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Given</a:t>
            </a:r>
            <a:endParaRPr lang="en-US" sz="2400" dirty="0" smtClean="0"/>
          </a:p>
          <a:p>
            <a:r>
              <a:rPr lang="en-US" sz="2400" dirty="0" smtClean="0"/>
              <a:t>V₁ = 220mL                        V₂= ?</a:t>
            </a:r>
          </a:p>
          <a:p>
            <a:r>
              <a:rPr lang="en-US" sz="2400" dirty="0" smtClean="0"/>
              <a:t>n₁ =  2.0moles                   n₂= 5.0 moles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ACTION" pitchFamily="2" charset="2"/>
              </a:rPr>
              <a:t>Compu</a:t>
            </a:r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-Com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4099" name="mainfrm"/>
          <p:cNvSpPr>
            <a:spLocks noEditPoints="1" noChangeArrowheads="1"/>
          </p:cNvSpPr>
          <p:nvPr/>
        </p:nvSpPr>
        <p:spPr bwMode="auto">
          <a:xfrm>
            <a:off x="7620000" y="1600200"/>
            <a:ext cx="1143000" cy="9144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4" descr="Poll_Everywhere-Communication_Best_Practices.pdf (page 1 of 3).png"/>
          <p:cNvPicPr>
            <a:picLocks noChangeAspect="1"/>
          </p:cNvPicPr>
          <p:nvPr/>
        </p:nvPicPr>
        <p:blipFill>
          <a:blip r:embed="rId4" cstate="print"/>
          <a:srcRect l="7144" r="4758"/>
          <a:stretch>
            <a:fillRect/>
          </a:stretch>
        </p:blipFill>
        <p:spPr bwMode="auto">
          <a:xfrm>
            <a:off x="7848600" y="4114800"/>
            <a:ext cx="990600" cy="13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4100" name="ShockwaveFlash1" r:id="rId2" imgW="7392960" imgH="49528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STP and Molar Volume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00200"/>
            <a:ext cx="7239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STP = Standard Temperature and Pressure</a:t>
            </a:r>
          </a:p>
          <a:p>
            <a:endParaRPr lang="en-US" sz="3600" dirty="0"/>
          </a:p>
          <a:p>
            <a:r>
              <a:rPr lang="en-US" sz="3600" dirty="0" smtClean="0"/>
              <a:t>T= 273 K</a:t>
            </a:r>
          </a:p>
          <a:p>
            <a:endParaRPr lang="en-US" sz="3600" dirty="0"/>
          </a:p>
          <a:p>
            <a:r>
              <a:rPr lang="en-US" sz="3600" dirty="0" smtClean="0"/>
              <a:t>P= 1atm</a:t>
            </a:r>
          </a:p>
          <a:p>
            <a:endParaRPr lang="en-US" sz="3600" dirty="0"/>
          </a:p>
          <a:p>
            <a:r>
              <a:rPr lang="en-US" sz="3200" dirty="0" smtClean="0"/>
              <a:t>On your sheets to turn in, convert these to </a:t>
            </a:r>
            <a:r>
              <a:rPr lang="en-US" sz="3200" dirty="0" err="1" smtClean="0"/>
              <a:t>torr</a:t>
            </a:r>
            <a:r>
              <a:rPr lang="en-US" sz="3200" dirty="0" smtClean="0"/>
              <a:t> and ⁰C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What can we do with STP?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We can use STP to make conversions between moles and volume</a:t>
            </a:r>
          </a:p>
          <a:p>
            <a:pPr lvl="1"/>
            <a:r>
              <a:rPr lang="en-US" dirty="0" smtClean="0"/>
              <a:t>1 mole of gas at STP=22.4L</a:t>
            </a:r>
          </a:p>
          <a:p>
            <a:pPr lvl="1"/>
            <a:r>
              <a:rPr lang="en-US" dirty="0" smtClean="0"/>
              <a:t>This is called </a:t>
            </a:r>
            <a:r>
              <a:rPr lang="en-US" b="1" u="sng" dirty="0" smtClean="0"/>
              <a:t>molar volume</a:t>
            </a:r>
            <a:endParaRPr lang="en-US" b="1" u="sng" dirty="0"/>
          </a:p>
        </p:txBody>
      </p:sp>
      <p:pic>
        <p:nvPicPr>
          <p:cNvPr id="4" name="Picture 3" descr="mole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3810000"/>
            <a:ext cx="3709988" cy="28551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321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No silly Chem-Puter! Avogadro's Law!</vt:lpstr>
      <vt:lpstr>So what does Avogadro's law tell us?</vt:lpstr>
      <vt:lpstr>So what does Avogadro's law tell us?</vt:lpstr>
      <vt:lpstr>Is this what you got?</vt:lpstr>
      <vt:lpstr>Lets try this out</vt:lpstr>
      <vt:lpstr>Compu-Com</vt:lpstr>
      <vt:lpstr>STP and Molar Volume</vt:lpstr>
      <vt:lpstr>What can we do with STP?</vt:lpstr>
      <vt:lpstr>Draw these in your groups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12</cp:revision>
  <dcterms:created xsi:type="dcterms:W3CDTF">2010-05-11T17:14:32Z</dcterms:created>
  <dcterms:modified xsi:type="dcterms:W3CDTF">2010-05-11T18:54:00Z</dcterms:modified>
</cp:coreProperties>
</file>